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66" r:id="rId3"/>
    <p:sldId id="264" r:id="rId4"/>
    <p:sldId id="269" r:id="rId5"/>
    <p:sldId id="265" r:id="rId6"/>
    <p:sldId id="267" r:id="rId7"/>
    <p:sldId id="257" r:id="rId8"/>
    <p:sldId id="258" r:id="rId9"/>
    <p:sldId id="259" r:id="rId10"/>
    <p:sldId id="262" r:id="rId11"/>
    <p:sldId id="268" r:id="rId12"/>
    <p:sldId id="260" r:id="rId13"/>
    <p:sldId id="261" r:id="rId14"/>
    <p:sldId id="263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0"/>
    <p:restoredTop sz="94676"/>
  </p:normalViewPr>
  <p:slideViewPr>
    <p:cSldViewPr snapToGrid="0" snapToObjects="1">
      <p:cViewPr varScale="1">
        <p:scale>
          <a:sx n="112" d="100"/>
          <a:sy n="112" d="100"/>
        </p:scale>
        <p:origin x="57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FA0575-921B-E849-A46E-C1BC3356DC8D}" type="datetimeFigureOut">
              <a:rPr lang="en-US" smtClean="0"/>
              <a:t>10/14/17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5AF8E2-06EA-184C-883A-E891CA9513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7841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As of 2011, diabetes affects 25.8 million people or 8.3% of the population.  This includes approximately 7 million undiagnosed individuals.  In addition to this, 79 million Americans over the age of 20 are estimated to be pre-diabetic.  As of 2007, diabetes is estimated to cost $116 billion in direct and $58 billion in indirect costs [@CDC2011].</a:t>
            </a:r>
          </a:p>
          <a:p>
            <a:endParaRPr lang="en-US" dirty="0" smtClean="0"/>
          </a:p>
          <a:p>
            <a:r>
              <a:rPr lang="en-US" dirty="0" smtClean="0"/>
              <a:t>Diabetes is especially prevalent in this region.  As shown in the map, there is a higher percentage of diabetics in the mid and deep south regions of the United States.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42D163-0184-6448-B268-B71368ED464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0728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Ask for some examples of how glucose is stored, or</a:t>
            </a:r>
            <a:r>
              <a:rPr lang="en-US" baseline="0" dirty="0" smtClean="0"/>
              <a:t> how it is utilized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42D163-0184-6448-B268-B71368ED464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1519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E57C4-DA42-4D44-95DF-CC7507883373}" type="datetimeFigureOut">
              <a:rPr lang="en-US" smtClean="0"/>
              <a:t>10/14/17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A2355-7A12-D94E-AB50-6D28F2A99E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3359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E57C4-DA42-4D44-95DF-CC7507883373}" type="datetimeFigureOut">
              <a:rPr lang="en-US" smtClean="0"/>
              <a:t>10/14/17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A2355-7A12-D94E-AB50-6D28F2A99E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6445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E57C4-DA42-4D44-95DF-CC7507883373}" type="datetimeFigureOut">
              <a:rPr lang="en-US" smtClean="0"/>
              <a:t>10/14/17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A2355-7A12-D94E-AB50-6D28F2A99E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1913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E57C4-DA42-4D44-95DF-CC7507883373}" type="datetimeFigureOut">
              <a:rPr lang="en-US" smtClean="0"/>
              <a:t>10/14/17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A2355-7A12-D94E-AB50-6D28F2A99E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2925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E57C4-DA42-4D44-95DF-CC7507883373}" type="datetimeFigureOut">
              <a:rPr lang="en-US" smtClean="0"/>
              <a:t>10/14/17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A2355-7A12-D94E-AB50-6D28F2A99E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3187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E57C4-DA42-4D44-95DF-CC7507883373}" type="datetimeFigureOut">
              <a:rPr lang="en-US" smtClean="0"/>
              <a:t>10/14/17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A2355-7A12-D94E-AB50-6D28F2A99E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493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E57C4-DA42-4D44-95DF-CC7507883373}" type="datetimeFigureOut">
              <a:rPr lang="en-US" smtClean="0"/>
              <a:t>10/14/17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A2355-7A12-D94E-AB50-6D28F2A99E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6666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E57C4-DA42-4D44-95DF-CC7507883373}" type="datetimeFigureOut">
              <a:rPr lang="en-US" smtClean="0"/>
              <a:t>10/14/17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A2355-7A12-D94E-AB50-6D28F2A99E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6553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E57C4-DA42-4D44-95DF-CC7507883373}" type="datetimeFigureOut">
              <a:rPr lang="en-US" smtClean="0"/>
              <a:t>10/14/17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A2355-7A12-D94E-AB50-6D28F2A99E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1852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E57C4-DA42-4D44-95DF-CC7507883373}" type="datetimeFigureOut">
              <a:rPr lang="en-US" smtClean="0"/>
              <a:t>10/14/17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A2355-7A12-D94E-AB50-6D28F2A99E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5495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E57C4-DA42-4D44-95DF-CC7507883373}" type="datetimeFigureOut">
              <a:rPr lang="en-US" smtClean="0"/>
              <a:t>10/14/17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A2355-7A12-D94E-AB50-6D28F2A99E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0709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8E57C4-DA42-4D44-95DF-CC7507883373}" type="datetimeFigureOut">
              <a:rPr lang="en-US" smtClean="0"/>
              <a:t>10/14/17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7A2355-7A12-D94E-AB50-6D28F2A99E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3705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Relationship Id="rId3" Type="http://schemas.openxmlformats.org/officeDocument/2006/relationships/image" Target="../media/image3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Obesity-Related Comorbidities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Diabetes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40286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Insulin reduces blood glucose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979670" cy="4351338"/>
          </a:xfrm>
        </p:spPr>
        <p:txBody>
          <a:bodyPr/>
          <a:lstStyle/>
          <a:p>
            <a:r>
              <a:rPr lang="en-US" dirty="0" smtClean="0"/>
              <a:t>Released by beta cells of the pancreas</a:t>
            </a:r>
          </a:p>
          <a:p>
            <a:r>
              <a:rPr lang="en-US" dirty="0" smtClean="0"/>
              <a:t>Removes glucose from the blood by stimulating uptake in fat and muscle</a:t>
            </a:r>
          </a:p>
          <a:p>
            <a:pPr lvl="1"/>
            <a:r>
              <a:rPr lang="en-US" dirty="0" smtClean="0"/>
              <a:t>Promotes fat storage</a:t>
            </a:r>
          </a:p>
          <a:p>
            <a:r>
              <a:rPr lang="en-US" dirty="0" smtClean="0"/>
              <a:t>Stops glucose production (gluconeogenesis) in the liver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65202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Obesity is associated with insulin resistance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271010" cy="4351338"/>
          </a:xfrm>
        </p:spPr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6490" y="1308894"/>
            <a:ext cx="5147310" cy="449065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684520" y="1854359"/>
            <a:ext cx="17907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Insulin-Stimulated glucose uptake</a:t>
            </a:r>
            <a:endParaRPr lang="en-US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5684520" y="5799551"/>
            <a:ext cx="61912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effectLst/>
              </a:rPr>
              <a:t>DeFronzo</a:t>
            </a:r>
            <a:r>
              <a:rPr lang="en-US" dirty="0" smtClean="0">
                <a:effectLst/>
              </a:rPr>
              <a:t> RA. Lilly lecture 1987. The triumvirate: beta-cell, muscle, liver. A collusion responsible for NIDDM. Diabetes. 1988; 37: 667–87. </a:t>
            </a:r>
            <a:r>
              <a:rPr lang="en-US" dirty="0" err="1" smtClean="0">
                <a:effectLst/>
              </a:rPr>
              <a:t>doi</a:t>
            </a:r>
            <a:r>
              <a:rPr lang="en-US" dirty="0" smtClean="0">
                <a:effectLst/>
              </a:rPr>
              <a:t>: 10.2337/diab.37.6.667.</a:t>
            </a:r>
            <a:endParaRPr 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328009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Obesity Related Progression of Diabetes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0940" y="1940560"/>
            <a:ext cx="6350000" cy="450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702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Varied progression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are some individual physiological factors that could alter the obesity-diabetes relationship?</a:t>
            </a:r>
          </a:p>
          <a:p>
            <a:pPr lvl="1"/>
            <a:r>
              <a:rPr lang="en-US" dirty="0" smtClean="0"/>
              <a:t>Could convert glucose to fat less efficiently</a:t>
            </a:r>
          </a:p>
          <a:p>
            <a:pPr lvl="1"/>
            <a:r>
              <a:rPr lang="en-US" dirty="0" smtClean="0"/>
              <a:t>How much fat they can store before developing peripheral insulin resistance</a:t>
            </a:r>
          </a:p>
          <a:p>
            <a:pPr lvl="1"/>
            <a:r>
              <a:rPr lang="en-US" dirty="0" smtClean="0"/>
              <a:t>Beta cells could keep increasing insulin production for longer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45545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r>
              <a:rPr lang="en-US" dirty="0" smtClean="0"/>
              <a:t>Ethnic Differences in the BMI-Diabetes Relationship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0340" y="1816418"/>
            <a:ext cx="5726430" cy="350743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77340" y="5795010"/>
            <a:ext cx="86824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effectLst/>
              </a:rPr>
              <a:t>Chiu </a:t>
            </a:r>
            <a:r>
              <a:rPr lang="en-US" dirty="0" smtClean="0">
                <a:effectLst/>
              </a:rPr>
              <a:t>M, Austin PC, Manuel DG, Shah BR, </a:t>
            </a:r>
            <a:r>
              <a:rPr lang="en-US" dirty="0" err="1" smtClean="0">
                <a:effectLst/>
              </a:rPr>
              <a:t>Tu</a:t>
            </a:r>
            <a:r>
              <a:rPr lang="en-US" dirty="0" smtClean="0">
                <a:effectLst/>
              </a:rPr>
              <a:t> J V. Deriving ethnic-specific BMI cutoff points for assessing diabetes risk. Diabetes Care. 2011; 34: 1741–8. </a:t>
            </a:r>
            <a:r>
              <a:rPr lang="en-US" dirty="0" err="1" smtClean="0">
                <a:effectLst/>
              </a:rPr>
              <a:t>doi</a:t>
            </a:r>
            <a:r>
              <a:rPr lang="en-US" dirty="0" smtClean="0">
                <a:effectLst/>
              </a:rPr>
              <a:t>: 10.2337/dc10-2300.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85142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Understand the relationships between obesity and all-cause mortality</a:t>
            </a:r>
          </a:p>
          <a:p>
            <a:r>
              <a:rPr lang="en-US" dirty="0" smtClean="0"/>
              <a:t>Explain how age modified obesity-associated disease risks</a:t>
            </a:r>
          </a:p>
          <a:p>
            <a:r>
              <a:rPr lang="en-US" dirty="0" smtClean="0"/>
              <a:t>Describe the normal physiology of glucose regulation, including the key roles of pancreas, muscle, liver and adipose tissues</a:t>
            </a:r>
          </a:p>
          <a:p>
            <a:r>
              <a:rPr lang="en-US" dirty="0" smtClean="0"/>
              <a:t>Describe the progression of obesity-associated type 2 diabetes including the pathophysiology of these changes</a:t>
            </a:r>
          </a:p>
          <a:p>
            <a:r>
              <a:rPr lang="en-US" dirty="0" smtClean="0"/>
              <a:t>Apply your knowledge of glucose homeostasis to explain how individuals may progress towards type 2 diabetes differently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431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Obesity and All-Cause Mortality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7698658" y="1825625"/>
            <a:ext cx="3655142" cy="4351338"/>
          </a:xfrm>
        </p:spPr>
        <p:txBody>
          <a:bodyPr/>
          <a:lstStyle/>
          <a:p>
            <a:r>
              <a:rPr lang="en-US" dirty="0" smtClean="0"/>
              <a:t>Similar effects for males</a:t>
            </a:r>
          </a:p>
          <a:p>
            <a:r>
              <a:rPr lang="en-US" dirty="0" smtClean="0"/>
              <a:t>Increased risk at low and high BMI</a:t>
            </a:r>
          </a:p>
          <a:p>
            <a:r>
              <a:rPr lang="en-US" dirty="0" smtClean="0"/>
              <a:t>More risk at younger obesity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478" y="1307131"/>
            <a:ext cx="6687902" cy="555086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829550" y="4769525"/>
            <a:ext cx="426701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effectLst/>
              </a:rPr>
              <a:t>Adams </a:t>
            </a:r>
            <a:r>
              <a:rPr lang="en-US" dirty="0" smtClean="0">
                <a:effectLst/>
              </a:rPr>
              <a:t>KF, </a:t>
            </a:r>
            <a:r>
              <a:rPr lang="en-US" dirty="0" err="1" smtClean="0">
                <a:effectLst/>
              </a:rPr>
              <a:t>Schatzkin</a:t>
            </a:r>
            <a:r>
              <a:rPr lang="en-US" dirty="0" smtClean="0">
                <a:effectLst/>
              </a:rPr>
              <a:t> A, Harris TB, </a:t>
            </a:r>
            <a:r>
              <a:rPr lang="en-US" dirty="0" err="1" smtClean="0">
                <a:effectLst/>
              </a:rPr>
              <a:t>Kipnis</a:t>
            </a:r>
            <a:r>
              <a:rPr lang="en-US" dirty="0" smtClean="0">
                <a:effectLst/>
              </a:rPr>
              <a:t> V, </a:t>
            </a:r>
            <a:r>
              <a:rPr lang="en-US" dirty="0" err="1" smtClean="0">
                <a:effectLst/>
              </a:rPr>
              <a:t>Mouw</a:t>
            </a:r>
            <a:r>
              <a:rPr lang="en-US" dirty="0" smtClean="0">
                <a:effectLst/>
              </a:rPr>
              <a:t> T, Ballard-</a:t>
            </a:r>
            <a:r>
              <a:rPr lang="en-US" dirty="0" err="1" smtClean="0">
                <a:effectLst/>
              </a:rPr>
              <a:t>Barbash</a:t>
            </a:r>
            <a:r>
              <a:rPr lang="en-US" dirty="0" smtClean="0">
                <a:effectLst/>
              </a:rPr>
              <a:t> R, Hollenbeck A, </a:t>
            </a:r>
            <a:r>
              <a:rPr lang="en-US" dirty="0" err="1" smtClean="0">
                <a:effectLst/>
              </a:rPr>
              <a:t>Leitzmann</a:t>
            </a:r>
            <a:r>
              <a:rPr lang="en-US" dirty="0" smtClean="0">
                <a:effectLst/>
              </a:rPr>
              <a:t> MF. Overweight, Obesity, and Mortality in a Large Prospective Cohort of Persons 50 to 71 Years Old. N </a:t>
            </a:r>
            <a:r>
              <a:rPr lang="en-US" dirty="0" err="1" smtClean="0">
                <a:effectLst/>
              </a:rPr>
              <a:t>Engl</a:t>
            </a:r>
            <a:r>
              <a:rPr lang="en-US" dirty="0" smtClean="0">
                <a:effectLst/>
              </a:rPr>
              <a:t> J Med. 2006; 355: 763–78. </a:t>
            </a:r>
            <a:r>
              <a:rPr lang="en-US" dirty="0" err="1" smtClean="0">
                <a:effectLst/>
              </a:rPr>
              <a:t>doi</a:t>
            </a:r>
            <a:r>
              <a:rPr lang="en-US" dirty="0" smtClean="0">
                <a:effectLst/>
              </a:rPr>
              <a:t>: 10.1056/NEJMoa055643.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3216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Obesity-Related Causes of Death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3511"/>
          <a:stretch/>
        </p:blipFill>
        <p:spPr>
          <a:xfrm>
            <a:off x="1" y="1766729"/>
            <a:ext cx="5186472" cy="336534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6473" y="1543050"/>
            <a:ext cx="4243277" cy="523751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122294" y="4446270"/>
            <a:ext cx="314422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2002 data</a:t>
            </a:r>
          </a:p>
          <a:p>
            <a:r>
              <a:rPr lang="en-US" dirty="0" err="1" smtClean="0">
                <a:effectLst/>
              </a:rPr>
              <a:t>Flegal</a:t>
            </a:r>
            <a:r>
              <a:rPr lang="en-US" dirty="0" smtClean="0">
                <a:effectLst/>
              </a:rPr>
              <a:t> KM, </a:t>
            </a:r>
            <a:r>
              <a:rPr lang="en-US" dirty="0" err="1" smtClean="0">
                <a:effectLst/>
              </a:rPr>
              <a:t>Graubard</a:t>
            </a:r>
            <a:r>
              <a:rPr lang="en-US" dirty="0" smtClean="0">
                <a:effectLst/>
              </a:rPr>
              <a:t> BI, Williamson DF, Gail MH. Cause-Specific Excess Deaths Associated With Underweight, Overweight, and Obesity. Jama. 2007; 298: 2028. </a:t>
            </a:r>
            <a:r>
              <a:rPr lang="en-US" dirty="0" err="1" smtClean="0">
                <a:effectLst/>
              </a:rPr>
              <a:t>doi</a:t>
            </a:r>
            <a:r>
              <a:rPr lang="en-US" dirty="0" smtClean="0">
                <a:effectLst/>
              </a:rPr>
              <a:t>: 10.1001/jama.298.17.2028.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40061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Childhood obesity relative risks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51407642"/>
              </p:ext>
            </p:extLst>
          </p:nvPr>
        </p:nvGraphicFramePr>
        <p:xfrm>
          <a:off x="6172200" y="1825625"/>
          <a:ext cx="5181600" cy="175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27200"/>
                <a:gridCol w="1727200"/>
                <a:gridCol w="1727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Disease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Adult Obesity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Child Obesity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Cardiovascular</a:t>
                      </a:r>
                      <a:r>
                        <a:rPr lang="en-US" baseline="0" dirty="0" smtClean="0"/>
                        <a:t> Disease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Diabetes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69207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 2 Diabetes and Obesity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189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Diabetes in the United States</a:t>
            </a:r>
            <a:endParaRPr lang="en-US" dirty="0"/>
          </a:p>
        </p:txBody>
      </p:sp>
      <p:pic>
        <p:nvPicPr>
          <p:cNvPr id="4" name="Picture 3" descr="diabetes_2010_map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2000950"/>
            <a:ext cx="9144000" cy="332210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517400" y="6472173"/>
            <a:ext cx="1150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CDC, 2010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5889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Glucose Regulation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962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Regulation of Blood Glucose Levels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981201" y="1600201"/>
            <a:ext cx="3847799" cy="4525963"/>
          </a:xfrm>
        </p:spPr>
        <p:txBody>
          <a:bodyPr/>
          <a:lstStyle/>
          <a:p>
            <a:r>
              <a:rPr lang="en-US" dirty="0" smtClean="0"/>
              <a:t>Gluconeogenesis</a:t>
            </a:r>
          </a:p>
          <a:p>
            <a:r>
              <a:rPr lang="en-US" dirty="0" smtClean="0"/>
              <a:t>Disposal</a:t>
            </a:r>
          </a:p>
          <a:p>
            <a:pPr lvl="1"/>
            <a:r>
              <a:rPr lang="en-US" dirty="0" smtClean="0"/>
              <a:t>Glucose Uptake</a:t>
            </a:r>
          </a:p>
          <a:p>
            <a:pPr lvl="1"/>
            <a:r>
              <a:rPr lang="en-US" dirty="0" smtClean="0"/>
              <a:t>Glucose Storage</a:t>
            </a:r>
          </a:p>
          <a:p>
            <a:pPr lvl="1"/>
            <a:r>
              <a:rPr lang="en-US" dirty="0" smtClean="0"/>
              <a:t>Glucose Utilization</a:t>
            </a:r>
            <a:endParaRPr lang="en-US" dirty="0"/>
          </a:p>
        </p:txBody>
      </p:sp>
      <p:pic>
        <p:nvPicPr>
          <p:cNvPr id="13" name="Picture 8" descr="Adipose Tissue Clip Ar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3044" y="3764025"/>
            <a:ext cx="617519" cy="630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8" descr="Adipose Tissue Clip Ar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1250" y="5454076"/>
            <a:ext cx="617519" cy="630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http://www.clker.com/cliparts/C/1/1/w/L/l/skeletal-muscle-hi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6690" y="5568958"/>
            <a:ext cx="719334" cy="384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 descr="Liver New Clip Ar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6181" y="5492554"/>
            <a:ext cx="658774" cy="474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 descr="Liver New Clip Ar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6031" y="2461532"/>
            <a:ext cx="658774" cy="474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6868990" y="2137263"/>
            <a:ext cx="2012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Glucose Production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490382" y="3426160"/>
            <a:ext cx="1658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Glucose Uptake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8028009" y="4922628"/>
            <a:ext cx="17452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Glucose Storage </a:t>
            </a:r>
          </a:p>
          <a:p>
            <a:r>
              <a:rPr lang="en-US" dirty="0"/>
              <a:t>and Utilization</a:t>
            </a:r>
            <a:endParaRPr lang="en-US" dirty="0"/>
          </a:p>
        </p:txBody>
      </p:sp>
      <p:pic>
        <p:nvPicPr>
          <p:cNvPr id="23" name="Picture 4" descr="http://www.clker.com/cliparts/C/1/1/w/L/l/skeletal-muscle-hi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4470" y="3886663"/>
            <a:ext cx="719334" cy="384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8159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19" grpId="0"/>
      <p:bldP spid="20" grpId="0"/>
      <p:bldP spid="21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185</TotalTime>
  <Words>527</Words>
  <Application>Microsoft Macintosh PowerPoint</Application>
  <PresentationFormat>Widescreen</PresentationFormat>
  <Paragraphs>58</Paragraphs>
  <Slides>14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Calibri</vt:lpstr>
      <vt:lpstr>Calibri Light</vt:lpstr>
      <vt:lpstr>Arial</vt:lpstr>
      <vt:lpstr>Office Theme</vt:lpstr>
      <vt:lpstr>Obesity-Related Comorbidities</vt:lpstr>
      <vt:lpstr>Learning Objectives</vt:lpstr>
      <vt:lpstr>Obesity and All-Cause Mortality</vt:lpstr>
      <vt:lpstr>Obesity-Related Causes of Death</vt:lpstr>
      <vt:lpstr>Childhood obesity relative risks</vt:lpstr>
      <vt:lpstr>Type 2 Diabetes and Obesity</vt:lpstr>
      <vt:lpstr>Diabetes in the United States</vt:lpstr>
      <vt:lpstr>Glucose Regulation</vt:lpstr>
      <vt:lpstr>Regulation of Blood Glucose Levels</vt:lpstr>
      <vt:lpstr>Insulin reduces blood glucose</vt:lpstr>
      <vt:lpstr>Obesity is associated with insulin resistance</vt:lpstr>
      <vt:lpstr>Obesity Related Progression of Diabetes</vt:lpstr>
      <vt:lpstr>Varied progression</vt:lpstr>
      <vt:lpstr>Ethnic Differences in the BMI-Diabetes Relationship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Obesity-Related Comorbidities</dc:title>
  <dc:creator>Dave Bridges</dc:creator>
  <cp:lastModifiedBy>Dave Bridges</cp:lastModifiedBy>
  <cp:revision>11</cp:revision>
  <dcterms:created xsi:type="dcterms:W3CDTF">2017-10-14T15:34:57Z</dcterms:created>
  <dcterms:modified xsi:type="dcterms:W3CDTF">2017-10-14T18:40:13Z</dcterms:modified>
</cp:coreProperties>
</file>